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embeddedFontLst>
    <p:embeddedFont>
      <p:font typeface="Roboto" panose="02000000000000000000" pitchFamily="2" charset="0"/>
      <p:regular r:id="rId17"/>
      <p:bold r:id="rId18"/>
      <p:italic r:id="rId19"/>
      <p:boldItalic r:id="rId20"/>
    </p:embeddedFont>
    <p:embeddedFont>
      <p:font typeface="Roboto Slab" pitchFamily="2" charset="0"/>
      <p:regular r:id="rId21"/>
      <p:bold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21"/>
  </p:normalViewPr>
  <p:slideViewPr>
    <p:cSldViewPr snapToGrid="0">
      <p:cViewPr varScale="1">
        <p:scale>
          <a:sx n="122" d="100"/>
          <a:sy n="122" d="100"/>
        </p:scale>
        <p:origin x="824"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2.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5.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1.fntdata"/><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font" Target="fonts/font4.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3.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investopedia.com/terms/d/demand.asp"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8442eff68f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8442eff68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cartel is an oligopoly in which the members try to collude to behave as a monopoly by setting prices and output to maximize the collective profit. ª The outcome for a cartel is a prisoner’s dilemma with a Nash equilibrium with each member doing the best it can, given the behavior of the others. </a:t>
            </a:r>
            <a:endParaRPr/>
          </a:p>
          <a:p>
            <a:pPr marL="0" lvl="0" indent="0" algn="l" rtl="0">
              <a:spcBef>
                <a:spcPts val="0"/>
              </a:spcBef>
              <a:spcAft>
                <a:spcPts val="0"/>
              </a:spcAft>
              <a:buNone/>
            </a:pPr>
            <a:endParaRPr/>
          </a:p>
          <a:p>
            <a:pPr marL="0" lvl="0" indent="0" algn="l" rtl="0">
              <a:spcBef>
                <a:spcPts val="0"/>
              </a:spcBef>
              <a:spcAft>
                <a:spcPts val="0"/>
              </a:spcAft>
              <a:buNone/>
            </a:pPr>
            <a:r>
              <a:rPr lang="en"/>
              <a:t>In this example, Venezuela and Nigeria have created an oil cartel. If they cooperate, the potential profit is $10 million dollars, evenly divided. If they both cheat, the maximum profit is only $8 million.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g849373cc3f_1_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4" name="Google Shape;124;g849373cc3f_1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Although cooperation is the best outcome, there is a strong incentive to cheat to take advantage of the monopoly price. Examine the matrix on the left from Venezuela’s perspective: Venezuela’s optimal strategy is to cheat, regardless of what Nigeria does. If Nigeria cheats, Venezuela should cheat to get $4 million in profit; if Nigeria cooperates, Venezuela could get $6 million in profits.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Google Shape;130;g849373cc3f_1_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1" name="Google Shape;131;g849373cc3f_1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Nigeria faces the same choices as Venezuela so its best strategy is also to cheat. The best outcome is in the lower right hand box of the matrix. This, however, is not a stable outcome. The outcome is indeterminate except that it will be a Nash equilibrium.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849373cc3f_1_1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849373cc3f_1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300">
                <a:solidFill>
                  <a:srgbClr val="111111"/>
                </a:solidFill>
                <a:highlight>
                  <a:srgbClr val="FFFFFF"/>
                </a:highlight>
              </a:rPr>
              <a:t>Let’s assume that the incremental profits that accrue to Coca-Cola and Pepsi are as follows:</a:t>
            </a:r>
            <a:endParaRPr sz="1300">
              <a:solidFill>
                <a:srgbClr val="111111"/>
              </a:solidFill>
              <a:highlight>
                <a:srgbClr val="FFFFFF"/>
              </a:highlight>
            </a:endParaRPr>
          </a:p>
          <a:p>
            <a:pPr marL="457200" lvl="0" indent="-311150" algn="l" rtl="0">
              <a:lnSpc>
                <a:spcPct val="115000"/>
              </a:lnSpc>
              <a:spcBef>
                <a:spcPts val="2100"/>
              </a:spcBef>
              <a:spcAft>
                <a:spcPts val="0"/>
              </a:spcAft>
              <a:buClr>
                <a:srgbClr val="111111"/>
              </a:buClr>
              <a:buSzPts val="1300"/>
              <a:buChar char="●"/>
            </a:pPr>
            <a:r>
              <a:rPr lang="en" sz="1300">
                <a:solidFill>
                  <a:srgbClr val="111111"/>
                </a:solidFill>
                <a:highlight>
                  <a:srgbClr val="FFFFFF"/>
                </a:highlight>
              </a:rPr>
              <a:t>If both keep prices high, profits for each company increase by $500 million (because of normal growth in </a:t>
            </a:r>
            <a:r>
              <a:rPr lang="en" sz="1300" u="sng">
                <a:solidFill>
                  <a:srgbClr val="2C40D0"/>
                </a:solidFill>
                <a:highlight>
                  <a:srgbClr val="FFFFFF"/>
                </a:highlight>
                <a:hlinkClick r:id="rId3"/>
              </a:rPr>
              <a:t>demand</a:t>
            </a:r>
            <a:r>
              <a:rPr lang="en" sz="1300">
                <a:solidFill>
                  <a:srgbClr val="111111"/>
                </a:solidFill>
                <a:highlight>
                  <a:srgbClr val="FFFFFF"/>
                </a:highlight>
              </a:rPr>
              <a:t>).</a:t>
            </a:r>
            <a:endParaRPr sz="1300">
              <a:solidFill>
                <a:srgbClr val="111111"/>
              </a:solidFill>
              <a:highlight>
                <a:srgbClr val="FFFFFF"/>
              </a:highlight>
            </a:endParaRPr>
          </a:p>
          <a:p>
            <a:pPr marL="457200" lvl="0" indent="-311150" algn="l" rtl="0">
              <a:lnSpc>
                <a:spcPct val="115000"/>
              </a:lnSpc>
              <a:spcBef>
                <a:spcPts val="0"/>
              </a:spcBef>
              <a:spcAft>
                <a:spcPts val="0"/>
              </a:spcAft>
              <a:buClr>
                <a:srgbClr val="111111"/>
              </a:buClr>
              <a:buSzPts val="1300"/>
              <a:buChar char="●"/>
            </a:pPr>
            <a:r>
              <a:rPr lang="en" sz="1300">
                <a:solidFill>
                  <a:srgbClr val="111111"/>
                </a:solidFill>
                <a:highlight>
                  <a:srgbClr val="FFFFFF"/>
                </a:highlight>
              </a:rPr>
              <a:t>If one drops prices (i.e., defects) but the other does not (cooperates), profits increase by $750 million for the former because of greater market share and are unchanged for the latter.</a:t>
            </a:r>
            <a:endParaRPr sz="1300">
              <a:solidFill>
                <a:srgbClr val="111111"/>
              </a:solidFill>
              <a:highlight>
                <a:srgbClr val="FFFFFF"/>
              </a:highlight>
            </a:endParaRPr>
          </a:p>
          <a:p>
            <a:pPr marL="457200" lvl="0" indent="-311150" algn="l" rtl="0">
              <a:lnSpc>
                <a:spcPct val="115000"/>
              </a:lnSpc>
              <a:spcBef>
                <a:spcPts val="0"/>
              </a:spcBef>
              <a:spcAft>
                <a:spcPts val="0"/>
              </a:spcAft>
              <a:buClr>
                <a:srgbClr val="111111"/>
              </a:buClr>
              <a:buSzPts val="1300"/>
              <a:buChar char="●"/>
            </a:pPr>
            <a:r>
              <a:rPr lang="en" sz="1300">
                <a:solidFill>
                  <a:srgbClr val="111111"/>
                </a:solidFill>
                <a:highlight>
                  <a:srgbClr val="FFFFFF"/>
                </a:highlight>
              </a:rPr>
              <a:t>If both companies reduce prices, the increase in soft drink consumption offsets the lower price, and profits for each company increase by $250 million.</a:t>
            </a:r>
            <a:endParaRPr sz="1300">
              <a:solidFill>
                <a:srgbClr val="111111"/>
              </a:solidFill>
              <a:highlight>
                <a:srgbClr val="FFFFFF"/>
              </a:highlight>
            </a:endParaRPr>
          </a:p>
          <a:p>
            <a:pPr marL="0" lvl="0" indent="0" algn="l" rtl="0">
              <a:spcBef>
                <a:spcPts val="210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74cd39858c_0_10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74cd39858c_0_10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74cd39858c_0_1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74cd39858c_0_1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74cd39858c_0_10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74cd39858c_0_1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74cd39858c_0_11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74cd39858c_0_1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g74cd39858c_0_1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5" name="Google Shape;85;g74cd39858c_0_1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
        <p:cNvGrpSpPr/>
        <p:nvPr/>
      </p:nvGrpSpPr>
      <p:grpSpPr>
        <a:xfrm>
          <a:off x="0" y="0"/>
          <a:ext cx="0" cy="0"/>
          <a:chOff x="0" y="0"/>
          <a:chExt cx="0" cy="0"/>
        </a:xfrm>
      </p:grpSpPr>
      <p:sp>
        <p:nvSpPr>
          <p:cNvPr id="90" name="Google Shape;90;g74cd39858c_0_1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1" name="Google Shape;91;g74cd39858c_0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74cd39858c_0_13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7" name="Google Shape;97;g74cd39858c_0_13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8442eff68f_0_1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8442eff68f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8442eff68f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8442eff68f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2"/>
        <p:cNvGrpSpPr/>
        <p:nvPr/>
      </p:nvGrpSpPr>
      <p:grpSpPr>
        <a:xfrm>
          <a:off x="0" y="0"/>
          <a:ext cx="0" cy="0"/>
          <a:chOff x="0" y="0"/>
          <a:chExt cx="0" cy="0"/>
        </a:xfrm>
      </p:grpSpPr>
      <p:sp>
        <p:nvSpPr>
          <p:cNvPr id="53" name="Google Shape;53;p11"/>
          <p:cNvSpPr/>
          <p:nvPr/>
        </p:nvSpPr>
        <p:spPr>
          <a:xfrm>
            <a:off x="150" y="5076825"/>
            <a:ext cx="9143700" cy="66600"/>
          </a:xfrm>
          <a:prstGeom prst="rect">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54;p11"/>
          <p:cNvSpPr txBox="1">
            <a:spLocks noGrp="1"/>
          </p:cNvSpPr>
          <p:nvPr>
            <p:ph type="title" hasCustomPrompt="1"/>
          </p:nvPr>
        </p:nvSpPr>
        <p:spPr>
          <a:xfrm>
            <a:off x="387900" y="1152450"/>
            <a:ext cx="8368200" cy="1538400"/>
          </a:xfrm>
          <a:prstGeom prst="rect">
            <a:avLst/>
          </a:prstGeom>
        </p:spPr>
        <p:txBody>
          <a:bodyPr spcFirstLastPara="1" wrap="square" lIns="91425" tIns="91425" rIns="91425" bIns="91425" anchor="ctr" anchorCtr="0">
            <a:noAutofit/>
          </a:bodyPr>
          <a:lstStyle>
            <a:lvl1pPr lvl="0" algn="ctr">
              <a:spcBef>
                <a:spcPts val="0"/>
              </a:spcBef>
              <a:spcAft>
                <a:spcPts val="0"/>
              </a:spcAft>
              <a:buClr>
                <a:schemeClr val="accent5"/>
              </a:buClr>
              <a:buSzPts val="13000"/>
              <a:buNone/>
              <a:defRPr sz="13000">
                <a:solidFill>
                  <a:schemeClr val="accent5"/>
                </a:solidFill>
              </a:defRPr>
            </a:lvl1pPr>
            <a:lvl2pPr lvl="1" algn="ctr">
              <a:spcBef>
                <a:spcPts val="0"/>
              </a:spcBef>
              <a:spcAft>
                <a:spcPts val="0"/>
              </a:spcAft>
              <a:buClr>
                <a:schemeClr val="accent5"/>
              </a:buClr>
              <a:buSzPts val="13000"/>
              <a:buNone/>
              <a:defRPr sz="13000">
                <a:solidFill>
                  <a:schemeClr val="accent5"/>
                </a:solidFill>
              </a:defRPr>
            </a:lvl2pPr>
            <a:lvl3pPr lvl="2" algn="ctr">
              <a:spcBef>
                <a:spcPts val="0"/>
              </a:spcBef>
              <a:spcAft>
                <a:spcPts val="0"/>
              </a:spcAft>
              <a:buClr>
                <a:schemeClr val="accent5"/>
              </a:buClr>
              <a:buSzPts val="13000"/>
              <a:buNone/>
              <a:defRPr sz="13000">
                <a:solidFill>
                  <a:schemeClr val="accent5"/>
                </a:solidFill>
              </a:defRPr>
            </a:lvl3pPr>
            <a:lvl4pPr lvl="3" algn="ctr">
              <a:spcBef>
                <a:spcPts val="0"/>
              </a:spcBef>
              <a:spcAft>
                <a:spcPts val="0"/>
              </a:spcAft>
              <a:buClr>
                <a:schemeClr val="accent5"/>
              </a:buClr>
              <a:buSzPts val="13000"/>
              <a:buNone/>
              <a:defRPr sz="13000">
                <a:solidFill>
                  <a:schemeClr val="accent5"/>
                </a:solidFill>
              </a:defRPr>
            </a:lvl4pPr>
            <a:lvl5pPr lvl="4" algn="ctr">
              <a:spcBef>
                <a:spcPts val="0"/>
              </a:spcBef>
              <a:spcAft>
                <a:spcPts val="0"/>
              </a:spcAft>
              <a:buClr>
                <a:schemeClr val="accent5"/>
              </a:buClr>
              <a:buSzPts val="13000"/>
              <a:buNone/>
              <a:defRPr sz="13000">
                <a:solidFill>
                  <a:schemeClr val="accent5"/>
                </a:solidFill>
              </a:defRPr>
            </a:lvl5pPr>
            <a:lvl6pPr lvl="5" algn="ctr">
              <a:spcBef>
                <a:spcPts val="0"/>
              </a:spcBef>
              <a:spcAft>
                <a:spcPts val="0"/>
              </a:spcAft>
              <a:buClr>
                <a:schemeClr val="accent5"/>
              </a:buClr>
              <a:buSzPts val="13000"/>
              <a:buNone/>
              <a:defRPr sz="13000">
                <a:solidFill>
                  <a:schemeClr val="accent5"/>
                </a:solidFill>
              </a:defRPr>
            </a:lvl6pPr>
            <a:lvl7pPr lvl="6" algn="ctr">
              <a:spcBef>
                <a:spcPts val="0"/>
              </a:spcBef>
              <a:spcAft>
                <a:spcPts val="0"/>
              </a:spcAft>
              <a:buClr>
                <a:schemeClr val="accent5"/>
              </a:buClr>
              <a:buSzPts val="13000"/>
              <a:buNone/>
              <a:defRPr sz="13000">
                <a:solidFill>
                  <a:schemeClr val="accent5"/>
                </a:solidFill>
              </a:defRPr>
            </a:lvl7pPr>
            <a:lvl8pPr lvl="7" algn="ctr">
              <a:spcBef>
                <a:spcPts val="0"/>
              </a:spcBef>
              <a:spcAft>
                <a:spcPts val="0"/>
              </a:spcAft>
              <a:buClr>
                <a:schemeClr val="accent5"/>
              </a:buClr>
              <a:buSzPts val="13000"/>
              <a:buNone/>
              <a:defRPr sz="13000">
                <a:solidFill>
                  <a:schemeClr val="accent5"/>
                </a:solidFill>
              </a:defRPr>
            </a:lvl8pPr>
            <a:lvl9pPr lvl="8" algn="ctr">
              <a:spcBef>
                <a:spcPts val="0"/>
              </a:spcBef>
              <a:spcAft>
                <a:spcPts val="0"/>
              </a:spcAft>
              <a:buClr>
                <a:schemeClr val="accent5"/>
              </a:buClr>
              <a:buSzPts val="13000"/>
              <a:buNone/>
              <a:defRPr sz="13000">
                <a:solidFill>
                  <a:schemeClr val="accent5"/>
                </a:solidFill>
              </a:defRPr>
            </a:lvl9pPr>
          </a:lstStyle>
          <a:p>
            <a:r>
              <a:t>xx%</a:t>
            </a:r>
          </a:p>
        </p:txBody>
      </p:sp>
      <p:sp>
        <p:nvSpPr>
          <p:cNvPr id="55" name="Google Shape;55;p11"/>
          <p:cNvSpPr txBox="1">
            <a:spLocks noGrp="1"/>
          </p:cNvSpPr>
          <p:nvPr>
            <p:ph type="body" idx="1"/>
          </p:nvPr>
        </p:nvSpPr>
        <p:spPr>
          <a:xfrm>
            <a:off x="387900" y="2919450"/>
            <a:ext cx="8368200" cy="10716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56" name="Google Shape;56;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sp>
        <p:nvSpPr>
          <p:cNvPr id="58" name="Google Shape;58;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noAutofit/>
          </a:bodyPr>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3" name="Google Shape;33;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noAutofit/>
          </a:bodyPr>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www.britannica.com/science/game-theory" TargetMode="External"/><Relationship Id="rId2" Type="http://schemas.openxmlformats.org/officeDocument/2006/relationships/notesSlide" Target="../notesSlides/notesSlide14.xml"/><Relationship Id="rId1" Type="http://schemas.openxmlformats.org/officeDocument/2006/relationships/slideLayout" Target="../slideLayouts/slideLayout3.xml"/><Relationship Id="rId5" Type="http://schemas.openxmlformats.org/officeDocument/2006/relationships/hyperlink" Target="http://www.investopedia.com/articles/investing/110513/utilizing-prisoners-dilemma-business-and-economy.asp" TargetMode="External"/><Relationship Id="rId4" Type="http://schemas.openxmlformats.org/officeDocument/2006/relationships/hyperlink" Target="http://www.investopedia.com/terms/g/gametheory.a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3"/>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t>Game Theory</a:t>
            </a:r>
            <a:endParaRPr/>
          </a:p>
        </p:txBody>
      </p:sp>
      <p:sp>
        <p:nvSpPr>
          <p:cNvPr id="64" name="Google Shape;64;p13"/>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t>By Zach Sanoian</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2"/>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Cartel as a Prisoner’s Dilemma</a:t>
            </a:r>
            <a:endParaRPr/>
          </a:p>
        </p:txBody>
      </p:sp>
      <p:sp>
        <p:nvSpPr>
          <p:cNvPr id="120" name="Google Shape;120;p2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21" name="Google Shape;121;p22"/>
          <p:cNvPicPr preferRelativeResize="0"/>
          <p:nvPr/>
        </p:nvPicPr>
        <p:blipFill>
          <a:blip r:embed="rId3">
            <a:alphaModFix/>
          </a:blip>
          <a:stretch>
            <a:fillRect/>
          </a:stretch>
        </p:blipFill>
        <p:spPr>
          <a:xfrm>
            <a:off x="1908200" y="1144125"/>
            <a:ext cx="5224666" cy="3881175"/>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Cartel as a Prisoner’s Dilemma</a:t>
            </a:r>
            <a:endParaRPr/>
          </a:p>
        </p:txBody>
      </p:sp>
      <p:sp>
        <p:nvSpPr>
          <p:cNvPr id="127" name="Google Shape;127;p23"/>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28" name="Google Shape;128;p23"/>
          <p:cNvPicPr preferRelativeResize="0"/>
          <p:nvPr/>
        </p:nvPicPr>
        <p:blipFill>
          <a:blip r:embed="rId3">
            <a:alphaModFix/>
          </a:blip>
          <a:stretch>
            <a:fillRect/>
          </a:stretch>
        </p:blipFill>
        <p:spPr>
          <a:xfrm>
            <a:off x="1552575" y="1286300"/>
            <a:ext cx="6038850" cy="371475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Google Shape;133;p2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Cartel as a Prisoner’s Dilemma</a:t>
            </a:r>
            <a:endParaRPr/>
          </a:p>
        </p:txBody>
      </p:sp>
      <p:sp>
        <p:nvSpPr>
          <p:cNvPr id="134" name="Google Shape;134;p2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35" name="Google Shape;135;p24"/>
          <p:cNvPicPr preferRelativeResize="0"/>
          <p:nvPr/>
        </p:nvPicPr>
        <p:blipFill>
          <a:blip r:embed="rId3">
            <a:alphaModFix/>
          </a:blip>
          <a:stretch>
            <a:fillRect/>
          </a:stretch>
        </p:blipFill>
        <p:spPr>
          <a:xfrm>
            <a:off x="1776950" y="1144125"/>
            <a:ext cx="6228604" cy="389035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Coke vs. Pepsi</a:t>
            </a:r>
            <a:endParaRPr/>
          </a:p>
        </p:txBody>
      </p:sp>
      <p:sp>
        <p:nvSpPr>
          <p:cNvPr id="141" name="Google Shape;141;p2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 this example, Coca-cola is considering cutting the price of it’s soda. Pepsi may have no choice but to do the same in order to retain its market share. Which is the ideal scenario?</a:t>
            </a:r>
            <a:endParaRPr/>
          </a:p>
        </p:txBody>
      </p:sp>
      <p:pic>
        <p:nvPicPr>
          <p:cNvPr id="142" name="Google Shape;142;p25"/>
          <p:cNvPicPr preferRelativeResize="0"/>
          <p:nvPr/>
        </p:nvPicPr>
        <p:blipFill>
          <a:blip r:embed="rId3">
            <a:alphaModFix/>
          </a:blip>
          <a:stretch>
            <a:fillRect/>
          </a:stretch>
        </p:blipFill>
        <p:spPr>
          <a:xfrm>
            <a:off x="4277957" y="1489825"/>
            <a:ext cx="4866044" cy="3601876"/>
          </a:xfrm>
          <a:prstGeom prst="rect">
            <a:avLst/>
          </a:prstGeom>
          <a:noFill/>
          <a:ln>
            <a:noFill/>
          </a:ln>
        </p:spPr>
      </p:pic>
      <p:sp>
        <p:nvSpPr>
          <p:cNvPr id="143" name="Google Shape;143;p2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Resources</a:t>
            </a:r>
            <a:endParaRPr/>
          </a:p>
        </p:txBody>
      </p:sp>
      <p:sp>
        <p:nvSpPr>
          <p:cNvPr id="149" name="Google Shape;149;p2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sz="1200">
                <a:solidFill>
                  <a:srgbClr val="323232"/>
                </a:solidFill>
                <a:highlight>
                  <a:srgbClr val="EEEEEE"/>
                </a:highlight>
                <a:latin typeface="Times New Roman"/>
                <a:ea typeface="Times New Roman"/>
                <a:cs typeface="Times New Roman"/>
                <a:sym typeface="Times New Roman"/>
              </a:rPr>
              <a:t>Davis, Morton D., and Steven J. Brams. “Game Theory.” </a:t>
            </a:r>
            <a:r>
              <a:rPr lang="en" sz="1200" i="1">
                <a:solidFill>
                  <a:srgbClr val="323232"/>
                </a:solidFill>
                <a:highlight>
                  <a:srgbClr val="EEEEEE"/>
                </a:highlight>
                <a:latin typeface="Times New Roman"/>
                <a:ea typeface="Times New Roman"/>
                <a:cs typeface="Times New Roman"/>
                <a:sym typeface="Times New Roman"/>
              </a:rPr>
              <a:t>Encyclopædia Britannica</a:t>
            </a:r>
            <a:r>
              <a:rPr lang="en" sz="1200">
                <a:solidFill>
                  <a:srgbClr val="323232"/>
                </a:solidFill>
                <a:highlight>
                  <a:srgbClr val="EEEEEE"/>
                </a:highlight>
                <a:latin typeface="Times New Roman"/>
                <a:ea typeface="Times New Roman"/>
                <a:cs typeface="Times New Roman"/>
                <a:sym typeface="Times New Roman"/>
              </a:rPr>
              <a:t>, Encyclopædia Britannica, Inc., 10 Jan. 2020, </a:t>
            </a:r>
            <a:r>
              <a:rPr lang="en" sz="1200" u="sng">
                <a:solidFill>
                  <a:schemeClr val="hlink"/>
                </a:solidFill>
                <a:highlight>
                  <a:srgbClr val="EEEEEE"/>
                </a:highlight>
                <a:latin typeface="Times New Roman"/>
                <a:ea typeface="Times New Roman"/>
                <a:cs typeface="Times New Roman"/>
                <a:sym typeface="Times New Roman"/>
                <a:hlinkClick r:id="rId3"/>
              </a:rPr>
              <a:t>www.britannica.com/science/game-theory</a:t>
            </a:r>
            <a:r>
              <a:rPr lang="en" sz="1200">
                <a:solidFill>
                  <a:srgbClr val="323232"/>
                </a:solidFill>
                <a:highlight>
                  <a:srgbClr val="EEEEEE"/>
                </a:highlight>
                <a:latin typeface="Times New Roman"/>
                <a:ea typeface="Times New Roman"/>
                <a:cs typeface="Times New Roman"/>
                <a:sym typeface="Times New Roman"/>
              </a:rPr>
              <a:t>.</a:t>
            </a:r>
            <a:endParaRPr sz="1200">
              <a:solidFill>
                <a:srgbClr val="323232"/>
              </a:solidFill>
              <a:highlight>
                <a:srgbClr val="EEEEEE"/>
              </a:highlight>
              <a:latin typeface="Times New Roman"/>
              <a:ea typeface="Times New Roman"/>
              <a:cs typeface="Times New Roman"/>
              <a:sym typeface="Times New Roman"/>
            </a:endParaRPr>
          </a:p>
          <a:p>
            <a:pPr marL="0" lvl="0" indent="0" algn="l" rtl="0">
              <a:spcBef>
                <a:spcPts val="1600"/>
              </a:spcBef>
              <a:spcAft>
                <a:spcPts val="0"/>
              </a:spcAft>
              <a:buNone/>
            </a:pPr>
            <a:r>
              <a:rPr lang="en" sz="1200">
                <a:solidFill>
                  <a:srgbClr val="323232"/>
                </a:solidFill>
                <a:highlight>
                  <a:srgbClr val="EEEEEE"/>
                </a:highlight>
                <a:latin typeface="Times New Roman"/>
                <a:ea typeface="Times New Roman"/>
                <a:cs typeface="Times New Roman"/>
                <a:sym typeface="Times New Roman"/>
              </a:rPr>
              <a:t>Hayes, Adam. “How Game Theory Works.” </a:t>
            </a:r>
            <a:r>
              <a:rPr lang="en" sz="1200" i="1">
                <a:solidFill>
                  <a:srgbClr val="323232"/>
                </a:solidFill>
                <a:highlight>
                  <a:srgbClr val="EEEEEE"/>
                </a:highlight>
                <a:latin typeface="Times New Roman"/>
                <a:ea typeface="Times New Roman"/>
                <a:cs typeface="Times New Roman"/>
                <a:sym typeface="Times New Roman"/>
              </a:rPr>
              <a:t>Investopedia</a:t>
            </a:r>
            <a:r>
              <a:rPr lang="en" sz="1200">
                <a:solidFill>
                  <a:srgbClr val="323232"/>
                </a:solidFill>
                <a:highlight>
                  <a:srgbClr val="EEEEEE"/>
                </a:highlight>
                <a:latin typeface="Times New Roman"/>
                <a:ea typeface="Times New Roman"/>
                <a:cs typeface="Times New Roman"/>
                <a:sym typeface="Times New Roman"/>
              </a:rPr>
              <a:t>, Investopedia, 5 Feb. 2020, </a:t>
            </a:r>
            <a:r>
              <a:rPr lang="en" sz="1200" u="sng">
                <a:solidFill>
                  <a:schemeClr val="hlink"/>
                </a:solidFill>
                <a:highlight>
                  <a:srgbClr val="EEEEEE"/>
                </a:highlight>
                <a:latin typeface="Times New Roman"/>
                <a:ea typeface="Times New Roman"/>
                <a:cs typeface="Times New Roman"/>
                <a:sym typeface="Times New Roman"/>
                <a:hlinkClick r:id="rId4"/>
              </a:rPr>
              <a:t>www.investopedia.com/terms/g/gametheory.asp</a:t>
            </a:r>
            <a:r>
              <a:rPr lang="en" sz="1200">
                <a:solidFill>
                  <a:srgbClr val="323232"/>
                </a:solidFill>
                <a:highlight>
                  <a:srgbClr val="EEEEEE"/>
                </a:highlight>
                <a:latin typeface="Times New Roman"/>
                <a:ea typeface="Times New Roman"/>
                <a:cs typeface="Times New Roman"/>
                <a:sym typeface="Times New Roman"/>
              </a:rPr>
              <a:t>.</a:t>
            </a:r>
            <a:endParaRPr sz="1200">
              <a:solidFill>
                <a:srgbClr val="323232"/>
              </a:solidFill>
              <a:highlight>
                <a:srgbClr val="EEEEEE"/>
              </a:highlight>
              <a:latin typeface="Times New Roman"/>
              <a:ea typeface="Times New Roman"/>
              <a:cs typeface="Times New Roman"/>
              <a:sym typeface="Times New Roman"/>
            </a:endParaRPr>
          </a:p>
          <a:p>
            <a:pPr marL="0" lvl="0" indent="0" algn="l" rtl="0">
              <a:spcBef>
                <a:spcPts val="1600"/>
              </a:spcBef>
              <a:spcAft>
                <a:spcPts val="0"/>
              </a:spcAft>
              <a:buNone/>
            </a:pPr>
            <a:r>
              <a:rPr lang="en" sz="1200">
                <a:solidFill>
                  <a:srgbClr val="323232"/>
                </a:solidFill>
                <a:highlight>
                  <a:srgbClr val="FFE7AF"/>
                </a:highlight>
                <a:latin typeface="Times New Roman"/>
                <a:ea typeface="Times New Roman"/>
                <a:cs typeface="Times New Roman"/>
                <a:sym typeface="Times New Roman"/>
              </a:rPr>
              <a:t>Picardo, Elvis. “The Prisoner's Dilemma in Business and the Economy.” </a:t>
            </a:r>
            <a:r>
              <a:rPr lang="en" sz="1200" i="1">
                <a:solidFill>
                  <a:srgbClr val="323232"/>
                </a:solidFill>
                <a:highlight>
                  <a:srgbClr val="FFE7AF"/>
                </a:highlight>
                <a:latin typeface="Times New Roman"/>
                <a:ea typeface="Times New Roman"/>
                <a:cs typeface="Times New Roman"/>
                <a:sym typeface="Times New Roman"/>
              </a:rPr>
              <a:t>Investopedia</a:t>
            </a:r>
            <a:r>
              <a:rPr lang="en" sz="1200">
                <a:solidFill>
                  <a:srgbClr val="323232"/>
                </a:solidFill>
                <a:highlight>
                  <a:srgbClr val="FFE7AF"/>
                </a:highlight>
                <a:latin typeface="Times New Roman"/>
                <a:ea typeface="Times New Roman"/>
                <a:cs typeface="Times New Roman"/>
                <a:sym typeface="Times New Roman"/>
              </a:rPr>
              <a:t>, Investopedia, 4 May 2020, </a:t>
            </a:r>
            <a:r>
              <a:rPr lang="en" sz="1200" u="sng">
                <a:solidFill>
                  <a:schemeClr val="hlink"/>
                </a:solidFill>
                <a:highlight>
                  <a:srgbClr val="FFE7AF"/>
                </a:highlight>
                <a:latin typeface="Times New Roman"/>
                <a:ea typeface="Times New Roman"/>
                <a:cs typeface="Times New Roman"/>
                <a:sym typeface="Times New Roman"/>
                <a:hlinkClick r:id="rId5"/>
              </a:rPr>
              <a:t>www.investopedia.com/articles/investing/110513/utilizing-prisoners-dilemma-business-and-economy.asp</a:t>
            </a:r>
            <a:r>
              <a:rPr lang="en" sz="1200">
                <a:solidFill>
                  <a:srgbClr val="323232"/>
                </a:solidFill>
                <a:highlight>
                  <a:srgbClr val="FFE7AF"/>
                </a:highlight>
                <a:latin typeface="Times New Roman"/>
                <a:ea typeface="Times New Roman"/>
                <a:cs typeface="Times New Roman"/>
                <a:sym typeface="Times New Roman"/>
              </a:rPr>
              <a:t>.</a:t>
            </a:r>
            <a:endParaRPr sz="1200">
              <a:solidFill>
                <a:srgbClr val="323232"/>
              </a:solidFill>
              <a:highlight>
                <a:srgbClr val="FFE7AF"/>
              </a:highlight>
              <a:latin typeface="Times New Roman"/>
              <a:ea typeface="Times New Roman"/>
              <a:cs typeface="Times New Roman"/>
              <a:sym typeface="Times New Roman"/>
            </a:endParaRPr>
          </a:p>
          <a:p>
            <a:pPr marL="0" lvl="0" indent="0" algn="l" rtl="0">
              <a:spcBef>
                <a:spcPts val="1600"/>
              </a:spcBef>
              <a:spcAft>
                <a:spcPts val="1600"/>
              </a:spcAft>
              <a:buNone/>
            </a:pPr>
            <a:r>
              <a:rPr lang="en" sz="1200">
                <a:solidFill>
                  <a:srgbClr val="323232"/>
                </a:solidFill>
                <a:highlight>
                  <a:srgbClr val="EEEEEE"/>
                </a:highlight>
                <a:latin typeface="Times New Roman"/>
                <a:ea typeface="Times New Roman"/>
                <a:cs typeface="Times New Roman"/>
                <a:sym typeface="Times New Roman"/>
              </a:rPr>
              <a:t>Tomlinson, Steven. “Understanding a Cartel as A Prisoner's Dilemma.” </a:t>
            </a:r>
            <a:r>
              <a:rPr lang="en" sz="1200" i="1">
                <a:solidFill>
                  <a:srgbClr val="323232"/>
                </a:solidFill>
                <a:highlight>
                  <a:srgbClr val="EEEEEE"/>
                </a:highlight>
                <a:latin typeface="Times New Roman"/>
                <a:ea typeface="Times New Roman"/>
                <a:cs typeface="Times New Roman"/>
                <a:sym typeface="Times New Roman"/>
              </a:rPr>
              <a:t>Economics with Steven Tomlinson</a:t>
            </a:r>
            <a:r>
              <a:rPr lang="en" sz="1200">
                <a:solidFill>
                  <a:srgbClr val="323232"/>
                </a:solidFill>
                <a:highlight>
                  <a:srgbClr val="EEEEEE"/>
                </a:highlight>
                <a:latin typeface="Times New Roman"/>
                <a:ea typeface="Times New Roman"/>
                <a:cs typeface="Times New Roman"/>
                <a:sym typeface="Times New Roman"/>
              </a:rPr>
              <a:t>, college.cengage.com/economics/0538797274_mceachern/student/lecture/8432.pdf.</a:t>
            </a:r>
            <a:endParaRPr sz="1200">
              <a:solidFill>
                <a:srgbClr val="323232"/>
              </a:solidFill>
              <a:highlight>
                <a:srgbClr val="FFE7AF"/>
              </a:highlight>
              <a:latin typeface="Times New Roman"/>
              <a:ea typeface="Times New Roman"/>
              <a:cs typeface="Times New Roman"/>
              <a:sym typeface="Times New Roman"/>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History Behind Game Theory</a:t>
            </a:r>
            <a:endParaRPr/>
          </a:p>
        </p:txBody>
      </p:sp>
      <p:sp>
        <p:nvSpPr>
          <p:cNvPr id="70" name="Google Shape;70;p1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Game theory was originally developed by mathematician Jon von Neumann and economist Oskar Morgenstern in 1944. The purpose behind game theory was to solve problems in the world of economics. The two observed that “economics is like a game, wherein players anticipate each other’s moves”. The theory can be applied to a wide variety of situations. Such applications include finding the optimal price to sell a product and who to select for a jury.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Game Theory?</a:t>
            </a:r>
            <a:endParaRPr/>
          </a:p>
        </p:txBody>
      </p:sp>
      <p:sp>
        <p:nvSpPr>
          <p:cNvPr id="76" name="Google Shape;76;p15"/>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Game theory is a branch of applied mathematics that provides tools for analyzing situations in which parties make decisions that are interdependent. </a:t>
            </a:r>
            <a:endParaRPr/>
          </a:p>
          <a:p>
            <a:pPr marL="0" lvl="0" indent="0" algn="l" rtl="0">
              <a:spcBef>
                <a:spcPts val="1600"/>
              </a:spcBef>
              <a:spcAft>
                <a:spcPts val="0"/>
              </a:spcAft>
              <a:buNone/>
            </a:pPr>
            <a:r>
              <a:rPr lang="en"/>
              <a:t>Each party, referred to as a player, must consider the other player’s possible decisions or strategies while formulating his own strategy.</a:t>
            </a:r>
            <a:endParaRPr/>
          </a:p>
          <a:p>
            <a:pPr marL="0" lvl="0" indent="0" algn="l" rtl="0">
              <a:spcBef>
                <a:spcPts val="1600"/>
              </a:spcBef>
              <a:spcAft>
                <a:spcPts val="0"/>
              </a:spcAft>
              <a:buNone/>
            </a:pPr>
            <a:r>
              <a:rPr lang="en"/>
              <a:t>A solution to a game describes the optimal decisions of the players, who may have similar, opposed, or mixed interests, and the outcomes that result from these different decisions.</a:t>
            </a:r>
            <a:endParaRPr/>
          </a:p>
          <a:p>
            <a:pPr marL="0" lvl="0" indent="0" algn="l" rtl="0">
              <a:spcBef>
                <a:spcPts val="1600"/>
              </a:spcBef>
              <a:spcAft>
                <a:spcPts val="1600"/>
              </a:spcAft>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6"/>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Important Definitions</a:t>
            </a:r>
            <a:endParaRPr/>
          </a:p>
        </p:txBody>
      </p:sp>
      <p:sp>
        <p:nvSpPr>
          <p:cNvPr id="82" name="Google Shape;82;p16"/>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Game- a set of circumstances that has a result dependent on the actions of two or more players</a:t>
            </a:r>
            <a:endParaRPr/>
          </a:p>
          <a:p>
            <a:pPr marL="457200" lvl="0" indent="-342900" algn="l" rtl="0">
              <a:spcBef>
                <a:spcPts val="0"/>
              </a:spcBef>
              <a:spcAft>
                <a:spcPts val="0"/>
              </a:spcAft>
              <a:buSzPts val="1800"/>
              <a:buChar char="●"/>
            </a:pPr>
            <a:r>
              <a:rPr lang="en"/>
              <a:t>Players- a strategic decision-maker within the context of the game</a:t>
            </a:r>
            <a:endParaRPr/>
          </a:p>
          <a:p>
            <a:pPr marL="457200" lvl="0" indent="-342900" algn="l" rtl="0">
              <a:spcBef>
                <a:spcPts val="0"/>
              </a:spcBef>
              <a:spcAft>
                <a:spcPts val="0"/>
              </a:spcAft>
              <a:buSzPts val="1800"/>
              <a:buChar char="●"/>
            </a:pPr>
            <a:r>
              <a:rPr lang="en"/>
              <a:t>Strategy- a complete plan of action that a player will take given the set of circumstances that may arise within the game </a:t>
            </a:r>
            <a:endParaRPr/>
          </a:p>
          <a:p>
            <a:pPr marL="457200" lvl="0" indent="-342900" algn="l" rtl="0">
              <a:spcBef>
                <a:spcPts val="0"/>
              </a:spcBef>
              <a:spcAft>
                <a:spcPts val="0"/>
              </a:spcAft>
              <a:buSzPts val="1800"/>
              <a:buChar char="●"/>
            </a:pPr>
            <a:r>
              <a:rPr lang="en"/>
              <a:t>Payoff- the payout a player receives for arriving at a particular outcome</a:t>
            </a:r>
            <a:endParaRPr/>
          </a:p>
          <a:p>
            <a:pPr marL="457200" lvl="0" indent="-342900" algn="l" rtl="0">
              <a:spcBef>
                <a:spcPts val="0"/>
              </a:spcBef>
              <a:spcAft>
                <a:spcPts val="0"/>
              </a:spcAft>
              <a:buSzPts val="1800"/>
              <a:buChar char="●"/>
            </a:pPr>
            <a:r>
              <a:rPr lang="en"/>
              <a:t>Information set- information available at a given point in the game</a:t>
            </a:r>
            <a:endParaRPr/>
          </a:p>
          <a:p>
            <a:pPr marL="457200" lvl="0" indent="-342900" algn="l" rtl="0">
              <a:spcBef>
                <a:spcPts val="0"/>
              </a:spcBef>
              <a:spcAft>
                <a:spcPts val="0"/>
              </a:spcAft>
              <a:buSzPts val="1800"/>
              <a:buChar char="●"/>
            </a:pPr>
            <a:r>
              <a:rPr lang="en"/>
              <a:t>Equilibrium- the point in the game where both players have made their decisions and an outcome is reached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17"/>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Types of Games</a:t>
            </a:r>
            <a:endParaRPr/>
          </a:p>
        </p:txBody>
      </p:sp>
      <p:sp>
        <p:nvSpPr>
          <p:cNvPr id="88" name="Google Shape;88;p17"/>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Cooperative and Non-Cooperative </a:t>
            </a:r>
            <a:endParaRPr/>
          </a:p>
          <a:p>
            <a:pPr marL="457200" lvl="0" indent="-342900" algn="l" rtl="0">
              <a:spcBef>
                <a:spcPts val="0"/>
              </a:spcBef>
              <a:spcAft>
                <a:spcPts val="0"/>
              </a:spcAft>
              <a:buSzPts val="1800"/>
              <a:buAutoNum type="arabicPeriod"/>
            </a:pPr>
            <a:r>
              <a:rPr lang="en"/>
              <a:t>Normal Form and Extensive Form</a:t>
            </a:r>
            <a:endParaRPr/>
          </a:p>
          <a:p>
            <a:pPr marL="457200" lvl="0" indent="-342900" algn="l" rtl="0">
              <a:spcBef>
                <a:spcPts val="0"/>
              </a:spcBef>
              <a:spcAft>
                <a:spcPts val="0"/>
              </a:spcAft>
              <a:buSzPts val="1800"/>
              <a:buAutoNum type="arabicPeriod"/>
            </a:pPr>
            <a:r>
              <a:rPr lang="en"/>
              <a:t>Simultaneous Move Games and Sequential Move Games</a:t>
            </a:r>
            <a:endParaRPr/>
          </a:p>
          <a:p>
            <a:pPr marL="457200" lvl="0" indent="-342900" algn="l" rtl="0">
              <a:spcBef>
                <a:spcPts val="0"/>
              </a:spcBef>
              <a:spcAft>
                <a:spcPts val="0"/>
              </a:spcAft>
              <a:buSzPts val="1800"/>
              <a:buAutoNum type="arabicPeriod"/>
            </a:pPr>
            <a:r>
              <a:rPr lang="en"/>
              <a:t>Constant Sum, Zero Sum, Non-Zero Sum</a:t>
            </a:r>
            <a:endParaRPr/>
          </a:p>
          <a:p>
            <a:pPr marL="457200" lvl="0" indent="-342900" algn="l" rtl="0">
              <a:spcBef>
                <a:spcPts val="0"/>
              </a:spcBef>
              <a:spcAft>
                <a:spcPts val="0"/>
              </a:spcAft>
              <a:buSzPts val="1800"/>
              <a:buAutoNum type="arabicPeriod"/>
            </a:pPr>
            <a:r>
              <a:rPr lang="en"/>
              <a:t>Symmetric and Asymmetric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2"/>
        <p:cNvGrpSpPr/>
        <p:nvPr/>
      </p:nvGrpSpPr>
      <p:grpSpPr>
        <a:xfrm>
          <a:off x="0" y="0"/>
          <a:ext cx="0" cy="0"/>
          <a:chOff x="0" y="0"/>
          <a:chExt cx="0" cy="0"/>
        </a:xfrm>
      </p:grpSpPr>
      <p:sp>
        <p:nvSpPr>
          <p:cNvPr id="93" name="Google Shape;93;p18"/>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The Prisoner’s Dilemma</a:t>
            </a:r>
            <a:endParaRPr/>
          </a:p>
        </p:txBody>
      </p:sp>
      <p:sp>
        <p:nvSpPr>
          <p:cNvPr id="94" name="Google Shape;94;p18"/>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The Prisoner’s Dilemma is one of the most well-known concepts of game theory.</a:t>
            </a:r>
            <a:endParaRPr/>
          </a:p>
          <a:p>
            <a:pPr marL="0" lvl="0" indent="0" algn="l" rtl="0">
              <a:spcBef>
                <a:spcPts val="1600"/>
              </a:spcBef>
              <a:spcAft>
                <a:spcPts val="1600"/>
              </a:spcAft>
              <a:buNone/>
            </a:pPr>
            <a:r>
              <a:rPr lang="en"/>
              <a:t>Ex) Two criminals are arrested for a crime and are interrogated separately. There is not enough evidence to convict the two criminals. The two criminals are unable to communicate with each other and are both presented with four different outcomes.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The Prisoner’s Dilemma </a:t>
            </a:r>
            <a:endParaRPr/>
          </a:p>
        </p:txBody>
      </p:sp>
      <p:sp>
        <p:nvSpPr>
          <p:cNvPr id="100" name="Google Shape;100;p19"/>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noAutofit/>
          </a:bodyPr>
          <a:lstStyle/>
          <a:p>
            <a:pPr marL="457200" lvl="0" indent="-317500" algn="l" rtl="0">
              <a:spcBef>
                <a:spcPts val="0"/>
              </a:spcBef>
              <a:spcAft>
                <a:spcPts val="0"/>
              </a:spcAft>
              <a:buSzPts val="1400"/>
              <a:buAutoNum type="arabicPeriod"/>
            </a:pPr>
            <a:r>
              <a:rPr lang="en"/>
              <a:t>Both confess</a:t>
            </a:r>
            <a:endParaRPr/>
          </a:p>
          <a:p>
            <a:pPr marL="914400" lvl="1" indent="-304800" algn="l" rtl="0">
              <a:spcBef>
                <a:spcPts val="0"/>
              </a:spcBef>
              <a:spcAft>
                <a:spcPts val="0"/>
              </a:spcAft>
              <a:buSzPts val="1200"/>
              <a:buAutoNum type="alphaLcPeriod"/>
            </a:pPr>
            <a:r>
              <a:rPr lang="en"/>
              <a:t>Both prisoners receive 5 years</a:t>
            </a:r>
            <a:endParaRPr/>
          </a:p>
          <a:p>
            <a:pPr marL="457200" lvl="0" indent="-317500" algn="l" rtl="0">
              <a:spcBef>
                <a:spcPts val="0"/>
              </a:spcBef>
              <a:spcAft>
                <a:spcPts val="0"/>
              </a:spcAft>
              <a:buSzPts val="1400"/>
              <a:buAutoNum type="arabicPeriod"/>
            </a:pPr>
            <a:r>
              <a:rPr lang="en"/>
              <a:t>Prisoner A confesses, B does not</a:t>
            </a:r>
            <a:endParaRPr/>
          </a:p>
          <a:p>
            <a:pPr marL="914400" lvl="1" indent="-304800" algn="l" rtl="0">
              <a:spcBef>
                <a:spcPts val="0"/>
              </a:spcBef>
              <a:spcAft>
                <a:spcPts val="0"/>
              </a:spcAft>
              <a:buSzPts val="1200"/>
              <a:buAutoNum type="alphaLcPeriod"/>
            </a:pPr>
            <a:r>
              <a:rPr lang="en"/>
              <a:t>Prisoner A receives 1 year, B receives 8 years</a:t>
            </a:r>
            <a:endParaRPr/>
          </a:p>
          <a:p>
            <a:pPr marL="457200" lvl="0" indent="-317500" algn="l" rtl="0">
              <a:spcBef>
                <a:spcPts val="0"/>
              </a:spcBef>
              <a:spcAft>
                <a:spcPts val="0"/>
              </a:spcAft>
              <a:buSzPts val="1400"/>
              <a:buAutoNum type="arabicPeriod"/>
            </a:pPr>
            <a:r>
              <a:rPr lang="en"/>
              <a:t>Prisoner B confesses, A does not</a:t>
            </a:r>
            <a:endParaRPr/>
          </a:p>
          <a:p>
            <a:pPr marL="914400" lvl="1" indent="-304800" algn="l" rtl="0">
              <a:spcBef>
                <a:spcPts val="0"/>
              </a:spcBef>
              <a:spcAft>
                <a:spcPts val="0"/>
              </a:spcAft>
              <a:buSzPts val="1200"/>
              <a:buAutoNum type="alphaLcPeriod"/>
            </a:pPr>
            <a:r>
              <a:rPr lang="en"/>
              <a:t>Prisoner B receives 1 year, A receives 8 years</a:t>
            </a:r>
            <a:endParaRPr/>
          </a:p>
          <a:p>
            <a:pPr marL="457200" lvl="0" indent="-317500" algn="l" rtl="0">
              <a:spcBef>
                <a:spcPts val="0"/>
              </a:spcBef>
              <a:spcAft>
                <a:spcPts val="0"/>
              </a:spcAft>
              <a:buSzPts val="1400"/>
              <a:buAutoNum type="arabicPeriod"/>
            </a:pPr>
            <a:r>
              <a:rPr lang="en"/>
              <a:t>Neither prisoners confess</a:t>
            </a:r>
            <a:endParaRPr/>
          </a:p>
          <a:p>
            <a:pPr marL="914400" lvl="1" indent="-304800" algn="l" rtl="0">
              <a:spcBef>
                <a:spcPts val="0"/>
              </a:spcBef>
              <a:spcAft>
                <a:spcPts val="0"/>
              </a:spcAft>
              <a:buSzPts val="1200"/>
              <a:buAutoNum type="alphaLcPeriod"/>
            </a:pPr>
            <a:r>
              <a:rPr lang="en"/>
              <a:t>Both prisoners receive 2 years</a:t>
            </a:r>
            <a:endParaRPr/>
          </a:p>
        </p:txBody>
      </p:sp>
      <p:sp>
        <p:nvSpPr>
          <p:cNvPr id="101" name="Google Shape;101;p19"/>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pic>
        <p:nvPicPr>
          <p:cNvPr id="102" name="Google Shape;102;p19"/>
          <p:cNvPicPr preferRelativeResize="0"/>
          <p:nvPr/>
        </p:nvPicPr>
        <p:blipFill>
          <a:blip r:embed="rId3">
            <a:alphaModFix/>
          </a:blip>
          <a:stretch>
            <a:fillRect/>
          </a:stretch>
        </p:blipFill>
        <p:spPr>
          <a:xfrm>
            <a:off x="4756201" y="783719"/>
            <a:ext cx="4368300" cy="435978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So Which Option is Ideal?</a:t>
            </a:r>
            <a:endParaRPr/>
          </a:p>
        </p:txBody>
      </p:sp>
      <p:sp>
        <p:nvSpPr>
          <p:cNvPr id="108" name="Google Shape;108;p2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The most favorable strategy for both prisoners is to keep silent and not confess. However, the catch is that neither prisoner knows if the other will confess or not. In all likelihood, both prisoners will end up confessing. This is because each prisoner will want to pick the option that is best for himself, not realizing that each will most likely end up serving 5 years each. This leads us into a discussion about Nash Equilibrium.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Nash Equilibrium </a:t>
            </a:r>
            <a:endParaRPr/>
          </a:p>
        </p:txBody>
      </p:sp>
      <p:sp>
        <p:nvSpPr>
          <p:cNvPr id="114" name="Google Shape;114;p2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Nash equilibrium is a concept of game theory developed by mathematician John Nash. The concept is used to determine mathematically and logically the actions that the player of a game should take to secure the best possible outcome for himself. The optimal outcome is one in which no player feels the need to deviate from his chosen strategy after considering his opponent’s strategies and choices. </a:t>
            </a:r>
            <a:endParaRPr/>
          </a:p>
        </p:txBody>
      </p:sp>
    </p:spTree>
  </p:cSld>
  <p:clrMapOvr>
    <a:masterClrMapping/>
  </p:clrMapOvr>
</p:sld>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1110</Words>
  <Application>Microsoft Macintosh PowerPoint</Application>
  <PresentationFormat>On-screen Show (16:9)</PresentationFormat>
  <Paragraphs>56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Roboto</vt:lpstr>
      <vt:lpstr>Times New Roman</vt:lpstr>
      <vt:lpstr>Roboto Slab</vt:lpstr>
      <vt:lpstr>Marina</vt:lpstr>
      <vt:lpstr>Game Theory</vt:lpstr>
      <vt:lpstr>History Behind Game Theory</vt:lpstr>
      <vt:lpstr>What is Game Theory?</vt:lpstr>
      <vt:lpstr>Important Definitions</vt:lpstr>
      <vt:lpstr>Types of Games</vt:lpstr>
      <vt:lpstr>The Prisoner’s Dilemma</vt:lpstr>
      <vt:lpstr>The Prisoner’s Dilemma </vt:lpstr>
      <vt:lpstr>So Which Option is Ideal?</vt:lpstr>
      <vt:lpstr>Nash Equilibrium </vt:lpstr>
      <vt:lpstr>Cartel as a Prisoner’s Dilemma</vt:lpstr>
      <vt:lpstr>Cartel as a Prisoner’s Dilemma</vt:lpstr>
      <vt:lpstr>Cartel as a Prisoner’s Dilemma</vt:lpstr>
      <vt:lpstr>Coke vs. Pepsi</vt:lpstr>
      <vt:lpstr>Resources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 Theory</dc:title>
  <cp:lastModifiedBy>Zach Sanoian</cp:lastModifiedBy>
  <cp:revision>1</cp:revision>
  <dcterms:modified xsi:type="dcterms:W3CDTF">2020-05-10T21:01:23Z</dcterms:modified>
</cp:coreProperties>
</file>